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6"/>
  </p:notesMasterIdLst>
  <p:sldIdLst>
    <p:sldId id="256" r:id="rId7"/>
    <p:sldId id="266" r:id="rId8"/>
    <p:sldId id="267" r:id="rId9"/>
    <p:sldId id="268" r:id="rId10"/>
    <p:sldId id="270" r:id="rId11"/>
    <p:sldId id="269" r:id="rId12"/>
    <p:sldId id="271" r:id="rId13"/>
    <p:sldId id="272" r:id="rId14"/>
    <p:sldId id="263" r:id="rId15"/>
  </p:sldIdLst>
  <p:sldSz cx="9906000" cy="6858000" type="A4"/>
  <p:notesSz cx="6797675" cy="9928225"/>
  <p:defaultTextStyle>
    <a:defPPr lvl="0">
      <a:defRPr lang="ru-RU"/>
    </a:defPPr>
    <a:lvl1pPr marL="0" lvl="0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46428" lvl="1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92855" lvl="2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39282" lvl="3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85710" lvl="4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32137" lvl="5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78565" lvl="6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24992" lvl="7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71419" lvl="8" algn="l" defTabSz="8928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3498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  <p:ext uri="{2D200454-40CA-4A62-9FC3-DE9A4176ACB9}">
      <p15:notes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55AB470-43F5-4819-A4E9-4E2E450CBB06}">
  <a:tblStyle styleId="{255AB470-43F5-4819-A4E9-4E2E450CBB0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74" y="-318"/>
      </p:cViewPr>
      <p:guideLst>
        <p:guide orient="horz" pos="3498"/>
        <p:guide pos="589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57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6428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2855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39282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85710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32137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78565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24992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71419" algn="l" defTabSz="8928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CB0CDA66-2285-4022-A763-D2C51422678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73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D1C6-2C2D-4E98-9123-0CB605CCC079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9018-844C-4820-A18E-0EE2CFC48CDC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489-4201-4D6E-BF29-73DBF815B832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D1C6-2C2D-4E98-9123-0CB605CCC0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533C-3315-40D1-AEED-BFAF13EF83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27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9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9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5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321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8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4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714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ED91-3DE2-4464-8591-8B0A236D86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98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9E74-F9AB-4A07-AF15-F989CFE439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4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A7-0080-4413-A2E4-61562C68DE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94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0963-C95B-47C8-A9B5-E83E4AB974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23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1D35-1491-4B3E-9845-5BDF604B27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8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49A1-F4B7-4B36-A81A-024F5A11F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3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533C-3315-40D1-AEED-BFAF13EF8320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6428" indent="0">
              <a:buNone/>
              <a:defRPr sz="2800"/>
            </a:lvl2pPr>
            <a:lvl3pPr marL="892855" indent="0">
              <a:buNone/>
              <a:defRPr sz="2400"/>
            </a:lvl3pPr>
            <a:lvl4pPr marL="1339282" indent="0">
              <a:buNone/>
              <a:defRPr sz="2000"/>
            </a:lvl4pPr>
            <a:lvl5pPr marL="1785710" indent="0">
              <a:buNone/>
              <a:defRPr sz="2000"/>
            </a:lvl5pPr>
            <a:lvl6pPr marL="2232137" indent="0">
              <a:buNone/>
              <a:defRPr sz="2000"/>
            </a:lvl6pPr>
            <a:lvl7pPr marL="2678565" indent="0">
              <a:buNone/>
              <a:defRPr sz="2000"/>
            </a:lvl7pPr>
            <a:lvl8pPr marL="3124992" indent="0">
              <a:buNone/>
              <a:defRPr sz="2000"/>
            </a:lvl8pPr>
            <a:lvl9pPr marL="357141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E25D-CAC3-4336-B46E-D8E4E980C1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7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9018-844C-4820-A18E-0EE2CFC48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35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489-4201-4D6E-BF29-73DBF815B8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17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D1C6-2C2D-4E98-9123-0CB605CCC0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080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533C-3315-40D1-AEED-BFAF13EF83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60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9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9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5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321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8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4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714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ED91-3DE2-4464-8591-8B0A236D86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56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9E74-F9AB-4A07-AF15-F989CFE439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97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A7-0080-4413-A2E4-61562C68DE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79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0963-C95B-47C8-A9B5-E83E4AB974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694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1D35-1491-4B3E-9845-5BDF604B27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4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9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9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5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321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8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4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714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ED91-3DE2-4464-8591-8B0A236D863C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49A1-F4B7-4B36-A81A-024F5A11F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68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6428" indent="0">
              <a:buNone/>
              <a:defRPr sz="2800"/>
            </a:lvl2pPr>
            <a:lvl3pPr marL="892855" indent="0">
              <a:buNone/>
              <a:defRPr sz="2400"/>
            </a:lvl3pPr>
            <a:lvl4pPr marL="1339282" indent="0">
              <a:buNone/>
              <a:defRPr sz="2000"/>
            </a:lvl4pPr>
            <a:lvl5pPr marL="1785710" indent="0">
              <a:buNone/>
              <a:defRPr sz="2000"/>
            </a:lvl5pPr>
            <a:lvl6pPr marL="2232137" indent="0">
              <a:buNone/>
              <a:defRPr sz="2000"/>
            </a:lvl6pPr>
            <a:lvl7pPr marL="2678565" indent="0">
              <a:buNone/>
              <a:defRPr sz="2000"/>
            </a:lvl7pPr>
            <a:lvl8pPr marL="3124992" indent="0">
              <a:buNone/>
              <a:defRPr sz="2000"/>
            </a:lvl8pPr>
            <a:lvl9pPr marL="357141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E25D-CAC3-4336-B46E-D8E4E980C1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22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9018-844C-4820-A18E-0EE2CFC48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9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489-4201-4D6E-BF29-73DBF815B8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24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D1C6-2C2D-4E98-9123-0CB605CCC0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867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533C-3315-40D1-AEED-BFAF13EF83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30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9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9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5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321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8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4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714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ED91-3DE2-4464-8591-8B0A236D86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56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9E74-F9AB-4A07-AF15-F989CFE439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75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A7-0080-4413-A2E4-61562C68DE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838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0963-C95B-47C8-A9B5-E83E4AB974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9E74-F9AB-4A07-AF15-F989CFE4396D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1D35-1491-4B3E-9845-5BDF604B27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927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49A1-F4B7-4B36-A81A-024F5A11F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65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6428" indent="0">
              <a:buNone/>
              <a:defRPr sz="2800"/>
            </a:lvl2pPr>
            <a:lvl3pPr marL="892855" indent="0">
              <a:buNone/>
              <a:defRPr sz="2400"/>
            </a:lvl3pPr>
            <a:lvl4pPr marL="1339282" indent="0">
              <a:buNone/>
              <a:defRPr sz="2000"/>
            </a:lvl4pPr>
            <a:lvl5pPr marL="1785710" indent="0">
              <a:buNone/>
              <a:defRPr sz="2000"/>
            </a:lvl5pPr>
            <a:lvl6pPr marL="2232137" indent="0">
              <a:buNone/>
              <a:defRPr sz="2000"/>
            </a:lvl6pPr>
            <a:lvl7pPr marL="2678565" indent="0">
              <a:buNone/>
              <a:defRPr sz="2000"/>
            </a:lvl7pPr>
            <a:lvl8pPr marL="3124992" indent="0">
              <a:buNone/>
              <a:defRPr sz="2000"/>
            </a:lvl8pPr>
            <a:lvl9pPr marL="357141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E25D-CAC3-4336-B46E-D8E4E980C1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669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9018-844C-4820-A18E-0EE2CFC48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956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489-4201-4D6E-BF29-73DBF815B8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2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D1C6-2C2D-4E98-9123-0CB605CCC0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983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533C-3315-40D1-AEED-BFAF13EF83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397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9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9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5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321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8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4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714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ED91-3DE2-4464-8591-8B0A236D86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030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9E74-F9AB-4A07-AF15-F989CFE439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04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A7-0080-4413-A2E4-61562C68DE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2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A7-0080-4413-A2E4-61562C68DEBD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0963-C95B-47C8-A9B5-E83E4AB974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905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1D35-1491-4B3E-9845-5BDF604B27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616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49A1-F4B7-4B36-A81A-024F5A11F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443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6428" indent="0">
              <a:buNone/>
              <a:defRPr sz="2800"/>
            </a:lvl2pPr>
            <a:lvl3pPr marL="892855" indent="0">
              <a:buNone/>
              <a:defRPr sz="2400"/>
            </a:lvl3pPr>
            <a:lvl4pPr marL="1339282" indent="0">
              <a:buNone/>
              <a:defRPr sz="2000"/>
            </a:lvl4pPr>
            <a:lvl5pPr marL="1785710" indent="0">
              <a:buNone/>
              <a:defRPr sz="2000"/>
            </a:lvl5pPr>
            <a:lvl6pPr marL="2232137" indent="0">
              <a:buNone/>
              <a:defRPr sz="2000"/>
            </a:lvl6pPr>
            <a:lvl7pPr marL="2678565" indent="0">
              <a:buNone/>
              <a:defRPr sz="2000"/>
            </a:lvl7pPr>
            <a:lvl8pPr marL="3124992" indent="0">
              <a:buNone/>
              <a:defRPr sz="2000"/>
            </a:lvl8pPr>
            <a:lvl9pPr marL="357141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E25D-CAC3-4336-B46E-D8E4E980C1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777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9018-844C-4820-A18E-0EE2CFC48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5367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489-4201-4D6E-BF29-73DBF815B8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24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D1C6-2C2D-4E98-9123-0CB605CCC0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077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533C-3315-40D1-AEED-BFAF13EF83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1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9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9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5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321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8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4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714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ED91-3DE2-4464-8591-8B0A236D86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835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9E74-F9AB-4A07-AF15-F989CFE439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0963-C95B-47C8-A9B5-E83E4AB97415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6428" indent="0">
              <a:buNone/>
              <a:defRPr sz="2000" b="1"/>
            </a:lvl2pPr>
            <a:lvl3pPr marL="892855" indent="0">
              <a:buNone/>
              <a:defRPr sz="1700" b="1"/>
            </a:lvl3pPr>
            <a:lvl4pPr marL="1339282" indent="0">
              <a:buNone/>
              <a:defRPr sz="1600" b="1"/>
            </a:lvl4pPr>
            <a:lvl5pPr marL="1785710" indent="0">
              <a:buNone/>
              <a:defRPr sz="1600" b="1"/>
            </a:lvl5pPr>
            <a:lvl6pPr marL="2232137" indent="0">
              <a:buNone/>
              <a:defRPr sz="1600" b="1"/>
            </a:lvl6pPr>
            <a:lvl7pPr marL="2678565" indent="0">
              <a:buNone/>
              <a:defRPr sz="1600" b="1"/>
            </a:lvl7pPr>
            <a:lvl8pPr marL="3124992" indent="0">
              <a:buNone/>
              <a:defRPr sz="1600" b="1"/>
            </a:lvl8pPr>
            <a:lvl9pPr marL="357141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A7-0080-4413-A2E4-61562C68DE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776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0963-C95B-47C8-A9B5-E83E4AB974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608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1D35-1491-4B3E-9845-5BDF604B27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771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49A1-F4B7-4B36-A81A-024F5A11F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021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6428" indent="0">
              <a:buNone/>
              <a:defRPr sz="2800"/>
            </a:lvl2pPr>
            <a:lvl3pPr marL="892855" indent="0">
              <a:buNone/>
              <a:defRPr sz="2400"/>
            </a:lvl3pPr>
            <a:lvl4pPr marL="1339282" indent="0">
              <a:buNone/>
              <a:defRPr sz="2000"/>
            </a:lvl4pPr>
            <a:lvl5pPr marL="1785710" indent="0">
              <a:buNone/>
              <a:defRPr sz="2000"/>
            </a:lvl5pPr>
            <a:lvl6pPr marL="2232137" indent="0">
              <a:buNone/>
              <a:defRPr sz="2000"/>
            </a:lvl6pPr>
            <a:lvl7pPr marL="2678565" indent="0">
              <a:buNone/>
              <a:defRPr sz="2000"/>
            </a:lvl7pPr>
            <a:lvl8pPr marL="3124992" indent="0">
              <a:buNone/>
              <a:defRPr sz="2000"/>
            </a:lvl8pPr>
            <a:lvl9pPr marL="357141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E25D-CAC3-4336-B46E-D8E4E980C1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683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9018-844C-4820-A18E-0EE2CFC48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984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489-4201-4D6E-BF29-73DBF815B8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1D35-1491-4B3E-9845-5BDF604B276E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49A1-F4B7-4B36-A81A-024F5A11FA13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6428" indent="0">
              <a:buNone/>
              <a:defRPr sz="2800"/>
            </a:lvl2pPr>
            <a:lvl3pPr marL="892855" indent="0">
              <a:buNone/>
              <a:defRPr sz="2400"/>
            </a:lvl3pPr>
            <a:lvl4pPr marL="1339282" indent="0">
              <a:buNone/>
              <a:defRPr sz="2000"/>
            </a:lvl4pPr>
            <a:lvl5pPr marL="1785710" indent="0">
              <a:buNone/>
              <a:defRPr sz="2000"/>
            </a:lvl5pPr>
            <a:lvl6pPr marL="2232137" indent="0">
              <a:buNone/>
              <a:defRPr sz="2000"/>
            </a:lvl6pPr>
            <a:lvl7pPr marL="2678565" indent="0">
              <a:buNone/>
              <a:defRPr sz="2000"/>
            </a:lvl7pPr>
            <a:lvl8pPr marL="3124992" indent="0">
              <a:buNone/>
              <a:defRPr sz="2000"/>
            </a:lvl8pPr>
            <a:lvl9pPr marL="357141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6428" indent="0">
              <a:buNone/>
              <a:defRPr sz="1200"/>
            </a:lvl2pPr>
            <a:lvl3pPr marL="892855" indent="0">
              <a:buNone/>
              <a:defRPr sz="900"/>
            </a:lvl3pPr>
            <a:lvl4pPr marL="1339282" indent="0">
              <a:buNone/>
              <a:defRPr sz="900"/>
            </a:lvl4pPr>
            <a:lvl5pPr marL="1785710" indent="0">
              <a:buNone/>
              <a:defRPr sz="900"/>
            </a:lvl5pPr>
            <a:lvl6pPr marL="2232137" indent="0">
              <a:buNone/>
              <a:defRPr sz="900"/>
            </a:lvl6pPr>
            <a:lvl7pPr marL="2678565" indent="0">
              <a:buNone/>
              <a:defRPr sz="900"/>
            </a:lvl7pPr>
            <a:lvl8pPr marL="3124992" indent="0">
              <a:buNone/>
              <a:defRPr sz="900"/>
            </a:lvl8pPr>
            <a:lvl9pPr marL="35714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E25D-CAC3-4336-B46E-D8E4E980C1BF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89285" tIns="44643" rIns="89285" bIns="44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89285" tIns="44643" rIns="89285" bIns="44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A7F5-288E-4E57-94F9-0183B17BDA59}" type="datetime1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892855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21" indent="-334821" algn="l" defTabSz="8928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5445" indent="-279017" algn="l" defTabSz="8928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6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497" indent="-223214" algn="l" defTabSz="8928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924" indent="-223214" algn="l" defTabSz="8928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51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77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05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4633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28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5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8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571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137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856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99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1419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89285" tIns="44643" rIns="89285" bIns="44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89285" tIns="44643" rIns="89285" bIns="44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A7F5-288E-4E57-94F9-0183B17BDA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9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892855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21" indent="-334821" algn="l" defTabSz="8928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5445" indent="-279017" algn="l" defTabSz="8928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6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497" indent="-223214" algn="l" defTabSz="8928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924" indent="-223214" algn="l" defTabSz="8928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51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77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05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4633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28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5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8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571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137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856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99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1419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89285" tIns="44643" rIns="89285" bIns="44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89285" tIns="44643" rIns="89285" bIns="44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A7F5-288E-4E57-94F9-0183B17BDA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892855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21" indent="-334821" algn="l" defTabSz="8928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5445" indent="-279017" algn="l" defTabSz="8928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6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497" indent="-223214" algn="l" defTabSz="8928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924" indent="-223214" algn="l" defTabSz="8928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51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77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05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4633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28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5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8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571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137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856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99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1419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89285" tIns="44643" rIns="89285" bIns="44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89285" tIns="44643" rIns="89285" bIns="44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A7F5-288E-4E57-94F9-0183B17BDA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892855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21" indent="-334821" algn="l" defTabSz="8928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5445" indent="-279017" algn="l" defTabSz="8928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6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497" indent="-223214" algn="l" defTabSz="8928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924" indent="-223214" algn="l" defTabSz="8928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51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77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05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4633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28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5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8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571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137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856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99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1419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89285" tIns="44643" rIns="89285" bIns="44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89285" tIns="44643" rIns="89285" bIns="44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A7F5-288E-4E57-94F9-0183B17BDA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892855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21" indent="-334821" algn="l" defTabSz="8928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5445" indent="-279017" algn="l" defTabSz="8928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6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497" indent="-223214" algn="l" defTabSz="8928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924" indent="-223214" algn="l" defTabSz="8928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51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77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05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4633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28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5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8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571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137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856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99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1419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89285" tIns="44643" rIns="89285" bIns="44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89285" tIns="44643" rIns="89285" bIns="44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A7F5-288E-4E57-94F9-0183B17BDA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89285" tIns="44643" rIns="89285" bIns="446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4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892855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21" indent="-334821" algn="l" defTabSz="8928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5445" indent="-279017" algn="l" defTabSz="8928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06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497" indent="-223214" algn="l" defTabSz="8928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924" indent="-223214" algn="l" defTabSz="8928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51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779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05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4633" indent="-223214" algn="l" defTabSz="8928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28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5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8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5710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137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8565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992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1419" algn="l" defTabSz="89285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Relationship Id="rId6" Type="http://schemas.openxmlformats.org/officeDocument/2006/relationships/hyperlink" Target="kodeks://link/d?nd=1200108324" TargetMode="External"/><Relationship Id="rId5" Type="http://schemas.openxmlformats.org/officeDocument/2006/relationships/hyperlink" Target="kodeks://link/d?nd=1200006067" TargetMode="External"/><Relationship Id="rId4" Type="http://schemas.openxmlformats.org/officeDocument/2006/relationships/hyperlink" Target="kodeks://link/d?nd=120000208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98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497" y="3262719"/>
            <a:ext cx="9489503" cy="149994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Актуальные особенности идентификации сетей газораспределения и </a:t>
            </a:r>
            <a:r>
              <a:rPr lang="ru-RU" sz="24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газопотребления</a:t>
            </a:r>
            <a:r>
              <a:rPr lang="ru-RU" sz="24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и объектов сжиженного углеводородного газа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6211" y="5120199"/>
            <a:ext cx="7863506" cy="736489"/>
          </a:xfrm>
          <a:prstGeom prst="rect">
            <a:avLst/>
          </a:prstGeom>
          <a:noFill/>
        </p:spPr>
        <p:txBody>
          <a:bodyPr wrap="none" lIns="89285" tIns="44643" rIns="89285" bIns="44643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Докладчик </a:t>
            </a:r>
            <a:r>
              <a:rPr lang="ru-RU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– начальник отдела по надзору за безопасностью объектов систем </a:t>
            </a:r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газораспределения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и </a:t>
            </a:r>
            <a:r>
              <a:rPr lang="ru-RU" sz="1400" b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газопотребления</a:t>
            </a:r>
            <a:r>
              <a:rPr lang="ru-RU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Северо-Западного управления </a:t>
            </a:r>
            <a:r>
              <a:rPr lang="ru-RU" sz="1400" b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Ростехнадзора</a:t>
            </a:r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ru-RU" sz="1400" b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Кварацхелия</a:t>
            </a:r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Андрей </a:t>
            </a:r>
            <a:r>
              <a:rPr lang="ru-RU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Евгеньевич</a:t>
            </a:r>
            <a:endParaRPr lang="ru-RU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4" y="800709"/>
            <a:ext cx="1921581" cy="199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4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Технический регламент 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о безопасности сетей газораспределения и </a:t>
            </a:r>
            <a:r>
              <a:rPr lang="ru-RU" sz="2400" dirty="0" err="1">
                <a:latin typeface="Lato" panose="020F0502020204030203" pitchFamily="34" charset="0"/>
                <a:cs typeface="Lato" panose="020F0502020204030203" pitchFamily="34" charset="0"/>
              </a:rPr>
              <a:t>газопотребления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, утв. постановлением Правительства РФ от 29.10.2010 № 870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061" y="1986474"/>
            <a:ext cx="8885989" cy="3537255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 smtClean="0"/>
              <a:t>«сеть газораспределения» </a:t>
            </a:r>
            <a:r>
              <a:rPr lang="ru-RU" sz="1600" dirty="0"/>
              <a:t>-  </a:t>
            </a:r>
            <a:r>
              <a:rPr lang="ru-RU" sz="1600" dirty="0" smtClean="0">
                <a:solidFill>
                  <a:schemeClr val="accent2"/>
                </a:solidFill>
              </a:rPr>
              <a:t>единый производственно-технологический комплекс</a:t>
            </a:r>
            <a:r>
              <a:rPr lang="ru-RU" sz="1600" dirty="0"/>
              <a:t>, включающий в себя </a:t>
            </a:r>
            <a:r>
              <a:rPr lang="ru-RU" sz="1600" dirty="0" smtClean="0"/>
              <a:t>наружные </a:t>
            </a:r>
            <a:r>
              <a:rPr lang="ru-RU" sz="1600" dirty="0"/>
              <a:t>газопроводы, сооружения, технические и технологические </a:t>
            </a:r>
            <a:r>
              <a:rPr lang="ru-RU" sz="1600" dirty="0" smtClean="0"/>
              <a:t>устройства, расположенные на наружных газопроводах, и предназначенный для транспортировки природного газа от отключающего устройства</a:t>
            </a:r>
            <a:r>
              <a:rPr lang="ru-RU" sz="1600" dirty="0"/>
              <a:t>, установленного на выходе из газораспределительной станции, до отключающего </a:t>
            </a:r>
            <a:r>
              <a:rPr lang="ru-RU" sz="1600" dirty="0" smtClean="0"/>
              <a:t>устройства</a:t>
            </a:r>
            <a:r>
              <a:rPr lang="ru-RU" sz="1600" dirty="0"/>
              <a:t>, расположенного на границе сети газораспределения и сети </a:t>
            </a:r>
            <a:r>
              <a:rPr lang="ru-RU" sz="1600" dirty="0" err="1"/>
              <a:t>газопотребления</a:t>
            </a:r>
            <a:r>
              <a:rPr lang="ru-RU" sz="1600" dirty="0"/>
              <a:t> (в том числе сети </a:t>
            </a:r>
            <a:r>
              <a:rPr lang="ru-RU" sz="1600" dirty="0" err="1" smtClean="0"/>
              <a:t>газопотребления</a:t>
            </a:r>
            <a:r>
              <a:rPr lang="ru-RU" sz="1600" dirty="0" smtClean="0"/>
              <a:t> </a:t>
            </a:r>
            <a:r>
              <a:rPr lang="ru-RU" sz="1600" dirty="0"/>
              <a:t>жилых зданий</a:t>
            </a:r>
            <a:r>
              <a:rPr lang="ru-RU" sz="1600" dirty="0" smtClean="0"/>
              <a:t>)</a:t>
            </a:r>
          </a:p>
          <a:p>
            <a:pPr algn="just"/>
            <a:endParaRPr lang="ru-RU" sz="1600" dirty="0"/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«сеть  </a:t>
            </a:r>
            <a:r>
              <a:rPr lang="ru-RU" sz="1600" b="1" dirty="0" err="1" smtClean="0"/>
              <a:t>газопотребления</a:t>
            </a:r>
            <a:r>
              <a:rPr lang="ru-RU" sz="1600" b="1" dirty="0" smtClean="0"/>
              <a:t>» </a:t>
            </a:r>
            <a:r>
              <a:rPr lang="ru-RU" sz="1600" dirty="0" smtClean="0"/>
              <a:t>-  </a:t>
            </a:r>
            <a:r>
              <a:rPr lang="ru-RU" sz="1600" dirty="0">
                <a:solidFill>
                  <a:schemeClr val="accent2"/>
                </a:solidFill>
              </a:rPr>
              <a:t>единый   </a:t>
            </a:r>
            <a:r>
              <a:rPr lang="ru-RU" sz="1600" dirty="0" smtClean="0">
                <a:solidFill>
                  <a:schemeClr val="accent2"/>
                </a:solidFill>
              </a:rPr>
              <a:t>производственно-технологический комплекс</a:t>
            </a:r>
            <a:r>
              <a:rPr lang="ru-RU" sz="1600" dirty="0" smtClean="0"/>
              <a:t>, включающий в себя наружные  </a:t>
            </a:r>
            <a:r>
              <a:rPr lang="ru-RU" sz="1600" dirty="0"/>
              <a:t>и   </a:t>
            </a:r>
            <a:r>
              <a:rPr lang="ru-RU" sz="1600" dirty="0" smtClean="0"/>
              <a:t>внутренние газопроводы, сооружения, технические и </a:t>
            </a:r>
            <a:r>
              <a:rPr lang="ru-RU" sz="1600" dirty="0"/>
              <a:t>технологические  устройства, </a:t>
            </a:r>
            <a:r>
              <a:rPr lang="ru-RU" sz="1600" dirty="0" smtClean="0"/>
              <a:t>газоиспользующее оборудование</a:t>
            </a:r>
            <a:r>
              <a:rPr lang="ru-RU" sz="1600" smtClean="0"/>
              <a:t>, размещенный на </a:t>
            </a:r>
            <a:r>
              <a:rPr lang="ru-RU" sz="1600" dirty="0" smtClean="0"/>
              <a:t>одной производственной площадке и предназначенный </a:t>
            </a:r>
            <a:r>
              <a:rPr lang="ru-RU" sz="1600" dirty="0"/>
              <a:t>для </a:t>
            </a:r>
            <a:r>
              <a:rPr lang="ru-RU" sz="1600" dirty="0" smtClean="0"/>
              <a:t>транспортировки  </a:t>
            </a:r>
            <a:r>
              <a:rPr lang="ru-RU" sz="1600" dirty="0"/>
              <a:t>природного  газа </a:t>
            </a:r>
            <a:r>
              <a:rPr lang="ru-RU" sz="1600" dirty="0" smtClean="0"/>
              <a:t>от </a:t>
            </a:r>
            <a:r>
              <a:rPr lang="ru-RU" sz="1600" dirty="0"/>
              <a:t>отключающего устройства, </a:t>
            </a:r>
            <a:r>
              <a:rPr lang="ru-RU" sz="1600" dirty="0" smtClean="0"/>
              <a:t>расположенного </a:t>
            </a:r>
            <a:r>
              <a:rPr lang="ru-RU" sz="1600" dirty="0"/>
              <a:t>на </a:t>
            </a:r>
            <a:r>
              <a:rPr lang="ru-RU" sz="1600" dirty="0" smtClean="0"/>
              <a:t>границе сети газораспределения и сети </a:t>
            </a:r>
            <a:r>
              <a:rPr lang="ru-RU" sz="1600" dirty="0" err="1" smtClean="0"/>
              <a:t>газопотребления</a:t>
            </a:r>
            <a:r>
              <a:rPr lang="ru-RU" sz="1600" dirty="0" smtClean="0"/>
              <a:t>, до отключающего  </a:t>
            </a:r>
            <a:r>
              <a:rPr lang="ru-RU" sz="1600" dirty="0"/>
              <a:t>устройства  </a:t>
            </a:r>
            <a:r>
              <a:rPr lang="ru-RU" sz="1600" dirty="0" smtClean="0"/>
              <a:t>перед газоиспользующим оборудованием</a:t>
            </a:r>
            <a:endParaRPr lang="ru-RU" sz="1600" dirty="0"/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4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Приложение 1 Федерального 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закона от 21.07.1997  № 116-ФЗ «О промышленной безопасности опасных производственных объектов»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061" y="1986474"/>
            <a:ext cx="8885989" cy="3291034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К категории опасных производственных объектов относятся </a:t>
            </a:r>
            <a:r>
              <a:rPr lang="ru-RU" sz="1600" b="1" dirty="0">
                <a:solidFill>
                  <a:schemeClr val="accent2"/>
                </a:solidFill>
              </a:rPr>
              <a:t>объекты</a:t>
            </a:r>
            <a:r>
              <a:rPr lang="ru-RU" sz="1600" b="1" dirty="0">
                <a:solidFill>
                  <a:prstClr val="black"/>
                </a:solidFill>
              </a:rPr>
              <a:t>, на которых: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1) получаются, используются, перерабатываются, образуются, хранятся, транспортируются, уничтожаются в указанных в приложении 2 к настоящему Федеральному закону  количествах опасные вещества следующих видов: </a:t>
            </a: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а</a:t>
            </a:r>
            <a:r>
              <a:rPr lang="ru-RU" sz="1600" b="1" dirty="0">
                <a:solidFill>
                  <a:prstClr val="black"/>
                </a:solidFill>
              </a:rPr>
              <a:t>) воспламеняющиеся вещества - газы, которые при нормальном давлении и в смеси с воздухом становятся воспламеняющимися и температура кипения которых при нормальном давлении составляет 20 градусов Цельсия или ниже</a:t>
            </a:r>
            <a:r>
              <a:rPr lang="ru-RU" sz="1600" b="1" dirty="0" smtClean="0">
                <a:solidFill>
                  <a:prstClr val="black"/>
                </a:solidFill>
              </a:rPr>
              <a:t>;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….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То есть, признаки опасности рассматриваются применительно к </a:t>
            </a:r>
            <a:r>
              <a:rPr lang="ru-RU" sz="1600" b="1" i="1" u="sng" dirty="0" smtClean="0">
                <a:solidFill>
                  <a:srgbClr val="FF0000"/>
                </a:solidFill>
              </a:rPr>
              <a:t>объектам</a:t>
            </a:r>
            <a:r>
              <a:rPr lang="ru-RU" sz="1600" b="1" i="1" dirty="0" smtClean="0">
                <a:solidFill>
                  <a:srgbClr val="FF0000"/>
                </a:solidFill>
              </a:rPr>
              <a:t>, а не к отдельно взятым техническим устройствам и сооружениям, находящимся  в составе объекта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2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Статья 2 Федерального 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закона от 21.07.1997  № 116-ФЗ «О промышленной безопасности опасных производственных объектов»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061" y="1986474"/>
            <a:ext cx="8885989" cy="2059928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1. </a:t>
            </a:r>
            <a:r>
              <a:rPr lang="ru-RU" sz="1600" b="1" dirty="0">
                <a:solidFill>
                  <a:schemeClr val="accent2"/>
                </a:solidFill>
              </a:rPr>
              <a:t>Опасными производственными объектами </a:t>
            </a:r>
            <a:r>
              <a:rPr lang="ru-RU" sz="1600" b="1" dirty="0">
                <a:solidFill>
                  <a:prstClr val="black"/>
                </a:solidFill>
              </a:rPr>
              <a:t>в соответствии с настоящим Федеральным законом </a:t>
            </a:r>
            <a:r>
              <a:rPr lang="ru-RU" sz="1600" b="1" dirty="0">
                <a:solidFill>
                  <a:schemeClr val="accent2"/>
                </a:solidFill>
              </a:rPr>
              <a:t>являются</a:t>
            </a:r>
            <a:r>
              <a:rPr lang="ru-RU" sz="1600" b="1" dirty="0">
                <a:solidFill>
                  <a:prstClr val="black"/>
                </a:solidFill>
              </a:rPr>
              <a:t> предприятия или их цехи, участки, площадки, а также иные производственные объекты, указанные в приложении 1  к настоящему Федеральному </a:t>
            </a:r>
            <a:r>
              <a:rPr lang="ru-RU" sz="1600" b="1" dirty="0" smtClean="0">
                <a:solidFill>
                  <a:prstClr val="black"/>
                </a:solidFill>
              </a:rPr>
              <a:t>закону</a:t>
            </a:r>
            <a:r>
              <a:rPr lang="ru-RU" sz="1600" b="1" dirty="0">
                <a:solidFill>
                  <a:prstClr val="black"/>
                </a:solidFill>
              </a:rPr>
              <a:t>.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Газопровод, котел, горелка – это не опасный производственный объект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Приложение 1 Федерального 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закона от 21.07.1997  № 116-ФЗ «О промышленной безопасности опасных производственных объектов»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060" y="1986473"/>
            <a:ext cx="8885989" cy="2798592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К опасным производственным </a:t>
            </a:r>
            <a:r>
              <a:rPr lang="ru-RU" sz="1600" b="1" dirty="0">
                <a:solidFill>
                  <a:schemeClr val="accent2"/>
                </a:solidFill>
              </a:rPr>
              <a:t>объектам</a:t>
            </a:r>
            <a:r>
              <a:rPr lang="ru-RU" sz="1600" b="1" dirty="0">
                <a:solidFill>
                  <a:prstClr val="black"/>
                </a:solidFill>
              </a:rPr>
              <a:t> не относятся: 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…</a:t>
            </a:r>
            <a:endParaRPr lang="ru-RU" sz="1600" b="1" dirty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работающие под давлением природного газа или сжиженного углеводородного газа до 0,005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включительно </a:t>
            </a:r>
            <a:r>
              <a:rPr lang="ru-RU" sz="1600" b="1" dirty="0">
                <a:solidFill>
                  <a:schemeClr val="accent2"/>
                </a:solidFill>
              </a:rPr>
              <a:t>сети газораспределения и сети </a:t>
            </a:r>
            <a:r>
              <a:rPr lang="ru-RU" sz="1600" b="1" dirty="0" err="1">
                <a:solidFill>
                  <a:schemeClr val="accent2"/>
                </a:solidFill>
              </a:rPr>
              <a:t>газопотребления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(Абзац дополнительно включен с 1 сентября 2016 года Федеральным законом от 2 июня 2016 года N 170-ФЗ 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Закон говорит об </a:t>
            </a:r>
            <a:r>
              <a:rPr lang="ru-RU" sz="1600" b="1" i="1" u="sng" dirty="0" smtClean="0">
                <a:solidFill>
                  <a:srgbClr val="FF0000"/>
                </a:solidFill>
              </a:rPr>
              <a:t>объектах</a:t>
            </a:r>
            <a:r>
              <a:rPr lang="ru-RU" sz="1600" b="1" i="1" dirty="0" smtClean="0">
                <a:solidFill>
                  <a:srgbClr val="FF0000"/>
                </a:solidFill>
              </a:rPr>
              <a:t>, а не об отдельно взятых технических устройствах (например, котлах) и сооружениях (газопроводах), находящимся  в составе объекта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1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Приложение 2 Федерального 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закона от 21.07.1997  № 116-ФЗ «О промышленной безопасности опасных производственных объектов»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061" y="1986474"/>
            <a:ext cx="8885989" cy="3783477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4. Для газораспределительных станций, сетей газораспределения и сетей </a:t>
            </a:r>
            <a:r>
              <a:rPr lang="ru-RU" sz="1600" b="1" dirty="0" err="1">
                <a:solidFill>
                  <a:prstClr val="black"/>
                </a:solidFill>
              </a:rPr>
              <a:t>газопотребления</a:t>
            </a:r>
            <a:r>
              <a:rPr lang="ru-RU" sz="1600" b="1" dirty="0">
                <a:solidFill>
                  <a:prstClr val="black"/>
                </a:solidFill>
              </a:rPr>
              <a:t> устанавливаются следующие классы опасности: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1) II класс опасности - для опасных производственных объектов, </a:t>
            </a:r>
            <a:r>
              <a:rPr lang="ru-RU" sz="1600" b="1" dirty="0">
                <a:solidFill>
                  <a:schemeClr val="accent2"/>
                </a:solidFill>
              </a:rPr>
              <a:t>предназначенных</a:t>
            </a:r>
            <a:r>
              <a:rPr lang="ru-RU" sz="1600" b="1" dirty="0">
                <a:solidFill>
                  <a:prstClr val="black"/>
                </a:solidFill>
              </a:rPr>
              <a:t> для транспортировки природного газа под давлением свыше 1,2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или сжиженного углеводородного газа под давлением свыше 1,6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;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2) III класс опасности - для опасных производственных объектов, </a:t>
            </a:r>
            <a:r>
              <a:rPr lang="ru-RU" sz="1600" b="1" dirty="0">
                <a:solidFill>
                  <a:schemeClr val="accent2"/>
                </a:solidFill>
              </a:rPr>
              <a:t>предназначенных</a:t>
            </a:r>
            <a:r>
              <a:rPr lang="ru-RU" sz="1600" b="1" dirty="0">
                <a:solidFill>
                  <a:prstClr val="black"/>
                </a:solidFill>
              </a:rPr>
              <a:t> для транспортировки природного газа под давлением свыше 0,005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до 1,2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включительно или сжиженного углеводородного газа под давлением свыше 0,005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до 1,6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включительно.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«Предназначенных» = проектной документацией предусмотрено транспортирование на данном объекте газа такого давления</a:t>
            </a:r>
            <a:endParaRPr lang="ru-RU" sz="1600" b="1" i="1" dirty="0">
              <a:solidFill>
                <a:srgbClr val="FF0000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4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Приложение 2 Федерального </a:t>
            </a:r>
            <a:r>
              <a:rPr lang="ru-RU" sz="2400" dirty="0">
                <a:latin typeface="Lato" panose="020F0502020204030203" pitchFamily="34" charset="0"/>
                <a:cs typeface="Lato" panose="020F0502020204030203" pitchFamily="34" charset="0"/>
              </a:rPr>
              <a:t>закона от 21.07.1997  № 116-ФЗ «О промышленной безопасности опасных производственных объектов»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061" y="1986474"/>
            <a:ext cx="8885989" cy="3783477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4. Для газораспределительных станций, сетей газораспределения и сетей </a:t>
            </a:r>
            <a:r>
              <a:rPr lang="ru-RU" sz="1600" b="1" dirty="0" err="1">
                <a:solidFill>
                  <a:prstClr val="black"/>
                </a:solidFill>
              </a:rPr>
              <a:t>газопотребления</a:t>
            </a:r>
            <a:r>
              <a:rPr lang="ru-RU" sz="1600" b="1" dirty="0">
                <a:solidFill>
                  <a:prstClr val="black"/>
                </a:solidFill>
              </a:rPr>
              <a:t> устанавливаются следующие классы опасности: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1) II класс опасности - для опасных производственных объектов, </a:t>
            </a:r>
            <a:r>
              <a:rPr lang="ru-RU" sz="1600" b="1" dirty="0"/>
              <a:t>предназначенных</a:t>
            </a:r>
            <a:r>
              <a:rPr lang="ru-RU" sz="1600" b="1" dirty="0">
                <a:solidFill>
                  <a:prstClr val="black"/>
                </a:solidFill>
              </a:rPr>
              <a:t> для транспортировки природного газа под давлением свыше 1,2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schemeClr val="accent2"/>
                </a:solidFill>
              </a:rPr>
              <a:t>или сжиженного углеводородного газа </a:t>
            </a:r>
            <a:r>
              <a:rPr lang="ru-RU" sz="1600" b="1" dirty="0">
                <a:solidFill>
                  <a:prstClr val="black"/>
                </a:solidFill>
              </a:rPr>
              <a:t>под давлением свыше 1,6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;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1600" b="1" dirty="0">
                <a:solidFill>
                  <a:prstClr val="black"/>
                </a:solidFill>
              </a:rPr>
              <a:t>2) III класс опасности - для опасных производственных объектов, </a:t>
            </a:r>
            <a:r>
              <a:rPr lang="ru-RU" sz="1600" b="1" dirty="0"/>
              <a:t>предназначенных</a:t>
            </a:r>
            <a:r>
              <a:rPr lang="ru-RU" sz="1600" b="1" dirty="0">
                <a:solidFill>
                  <a:prstClr val="black"/>
                </a:solidFill>
              </a:rPr>
              <a:t> для транспортировки природного газа под давлением свыше 0,005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до 1,2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включительно </a:t>
            </a:r>
            <a:r>
              <a:rPr lang="ru-RU" sz="1600" b="1" dirty="0">
                <a:solidFill>
                  <a:schemeClr val="accent2"/>
                </a:solidFill>
              </a:rPr>
              <a:t>или сжиженного углеводородного газа </a:t>
            </a:r>
            <a:r>
              <a:rPr lang="ru-RU" sz="1600" b="1" dirty="0">
                <a:solidFill>
                  <a:prstClr val="black"/>
                </a:solidFill>
              </a:rPr>
              <a:t>под давлением свыше 0,005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до 1,6 </a:t>
            </a:r>
            <a:r>
              <a:rPr lang="ru-RU" sz="1600" b="1" dirty="0" err="1">
                <a:solidFill>
                  <a:prstClr val="black"/>
                </a:solidFill>
              </a:rPr>
              <a:t>мегапаскаля</a:t>
            </a:r>
            <a:r>
              <a:rPr lang="ru-RU" sz="1600" b="1" dirty="0">
                <a:solidFill>
                  <a:prstClr val="black"/>
                </a:solidFill>
              </a:rPr>
              <a:t> включительно.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Существование сетей </a:t>
            </a:r>
            <a:r>
              <a:rPr lang="ru-RU" sz="1600" b="1" i="1" dirty="0" err="1" smtClean="0">
                <a:solidFill>
                  <a:srgbClr val="FF0000"/>
                </a:solidFill>
              </a:rPr>
              <a:t>газопотребления</a:t>
            </a:r>
            <a:r>
              <a:rPr lang="ru-RU" sz="1600" b="1" i="1" dirty="0" smtClean="0">
                <a:solidFill>
                  <a:srgbClr val="FF0000"/>
                </a:solidFill>
              </a:rPr>
              <a:t> СУГ предусмотрено законом</a:t>
            </a:r>
            <a:endParaRPr lang="ru-RU" sz="1600" b="1" i="1" dirty="0">
              <a:solidFill>
                <a:srgbClr val="FF0000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1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72" y="286359"/>
            <a:ext cx="7517828" cy="149994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ГОСТ Р 52087-2018</a:t>
            </a:r>
            <a:b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«Газы углеводородные сжиженные топливные. Технические условия»</a:t>
            </a:r>
            <a:b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sz="2400" dirty="0" smtClean="0">
                <a:latin typeface="Lato" panose="020F0502020204030203" pitchFamily="34" charset="0"/>
                <a:cs typeface="Lato" panose="020F0502020204030203" pitchFamily="34" charset="0"/>
              </a:rPr>
              <a:t>(ГОСТ Р 34858-2022 с 01.07.2024)</a:t>
            </a:r>
            <a:endParaRPr lang="ru-RU" sz="2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061" y="1986474"/>
            <a:ext cx="8885989" cy="1321264"/>
          </a:xfrm>
          <a:prstGeom prst="rect">
            <a:avLst/>
          </a:prstGeom>
          <a:noFill/>
        </p:spPr>
        <p:txBody>
          <a:bodyPr wrap="square" lIns="89285" tIns="44643" rIns="89285" bIns="44643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Таблица 2:</a:t>
            </a: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307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6359"/>
            <a:ext cx="854780" cy="88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53271"/>
              </p:ext>
            </p:extLst>
          </p:nvPr>
        </p:nvGraphicFramePr>
        <p:xfrm>
          <a:off x="895350" y="2544976"/>
          <a:ext cx="7648574" cy="1367790"/>
        </p:xfrm>
        <a:graphic>
          <a:graphicData uri="http://schemas.openxmlformats.org/drawingml/2006/table">
            <a:tbl>
              <a:tblPr/>
              <a:tblGrid>
                <a:gridCol w="3188370"/>
                <a:gridCol w="435142"/>
                <a:gridCol w="543927"/>
                <a:gridCol w="543927"/>
                <a:gridCol w="543927"/>
                <a:gridCol w="652713"/>
                <a:gridCol w="17405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Давление насыщенных паров избыточное, МПа, при температуре: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900" u="sng">
                          <a:solidFill>
                            <a:srgbClr val="BF2F1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4" tooltip="’’ГОСТ 28656-90 Газы углеводородные сжиженные ...’’&#10;(утв. постановлением Госстандарта СССР от ...&#10;Статус: Применение в качестве национального стандарта РФ прекращено. Не применяется как межгосударственный стандарт (действ. c 01.07.1991 по 31.12.2019)"/>
                        </a:rPr>
                        <a:t>ГОСТ 28656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или </a:t>
                      </a:r>
                      <a:r>
                        <a:rPr lang="ru-RU" sz="900" u="sng">
                          <a:solidFill>
                            <a:srgbClr val="0000A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5" tooltip="’’ГОСТ Р 50994-96 (ИСО 4256-78) Газы углеводородные сжиженные. Метод ...’’&#10;(утв. постановлением Госстандарта России от 10.12.1996 N 672)&#10;Применяется ...&#10;Статус: Действующий документ. Применяется для целей технического регламента (действ. c 01.07.1997)"/>
                        </a:rPr>
                        <a:t>ГОСТ Р 50994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или </a:t>
                      </a:r>
                      <a:r>
                        <a:rPr lang="ru-RU" sz="900" u="sng">
                          <a:solidFill>
                            <a:srgbClr val="0000A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6" tooltip="’’ГОСТ ISO 4256-2013 Газы углеводородные сжиженные. Определение ...’’&#10;(утв. приказом Росстандарта от 14.08.2013 N 514-ст)&#10;Применяется с 01.07.2014&#10;Статус: Действующий документ. Применяется для целей технического регламента (действ. c 01.07.2014)"/>
                        </a:rPr>
                        <a:t>ГОСТ ISO 4256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+45°С, не более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-20°С, не менее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0,16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0,07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-30°С, не менее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0,07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7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98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9581" y="3501008"/>
            <a:ext cx="7566841" cy="9598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Спасибо   за  внимание!</a:t>
            </a:r>
            <a:endParaRPr lang="ru-RU" sz="24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4" name="Picture 2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902" y="1550996"/>
            <a:ext cx="1768439" cy="183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8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733</Words>
  <Application>Microsoft Office PowerPoint</Application>
  <PresentationFormat>Лист A4 (210x297 мм)</PresentationFormat>
  <Paragraphs>94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Актуальные особенности идентификации сетей газораспределения и газопотребления и объектов сжиженного углеводородного газа</vt:lpstr>
      <vt:lpstr>Технический регламент о безопасности сетей газораспределения и газопотребления, утв. постановлением Правительства РФ от 29.10.2010 № 870</vt:lpstr>
      <vt:lpstr>Приложение 1 Федерального закона от 21.07.1997  № 116-ФЗ «О промышленной безопасности опасных производственных объектов»</vt:lpstr>
      <vt:lpstr>Статья 2 Федерального закона от 21.07.1997  № 116-ФЗ «О промышленной безопасности опасных производственных объектов»</vt:lpstr>
      <vt:lpstr>Приложение 1 Федерального закона от 21.07.1997  № 116-ФЗ «О промышленной безопасности опасных производственных объектов»</vt:lpstr>
      <vt:lpstr>Приложение 2 Федерального закона от 21.07.1997  № 116-ФЗ «О промышленной безопасности опасных производственных объектов»</vt:lpstr>
      <vt:lpstr>Приложение 2 Федерального закона от 21.07.1997  № 116-ФЗ «О промышленной безопасности опасных производственных объектов»</vt:lpstr>
      <vt:lpstr>ГОСТ Р 52087-2018 «Газы углеводородные сжиженные топливные. Технические условия» (ГОСТ Р 34858-2022 с 01.07.2024)</vt:lpstr>
      <vt:lpstr>Спасибо 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ОГН СРАВНЕНИЕ ПОКАЗАТЕЛЕЙ за 6 месяцев 2018- 2019</dc:title>
  <dc:creator>Андрей Кварацхелия</dc:creator>
  <cp:lastModifiedBy>Кварацхелия Андрей Евгеньевич</cp:lastModifiedBy>
  <cp:revision>50</cp:revision>
  <dcterms:modified xsi:type="dcterms:W3CDTF">2024-02-09T09:57:17Z</dcterms:modified>
</cp:coreProperties>
</file>